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y="5143500" cx="9144000"/>
  <p:notesSz cx="6858000" cy="9144000"/>
  <p:embeddedFontLst>
    <p:embeddedFont>
      <p:font typeface="Roboto"/>
      <p:regular r:id="rId34"/>
      <p:bold r:id="rId35"/>
      <p:italic r:id="rId36"/>
      <p:boldItalic r:id="rId37"/>
    </p:embeddedFont>
    <p:embeddedFont>
      <p:font typeface="Roboto Medium"/>
      <p:regular r:id="rId38"/>
      <p:bold r:id="rId39"/>
      <p:italic r:id="rId40"/>
      <p:boldItalic r:id="rId41"/>
    </p:embeddedFont>
    <p:embeddedFont>
      <p:font typeface="Roboto Light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035B1A2-A8E8-4ADF-81F2-ABB26E8EE8D9}">
  <a:tblStyle styleId="{5035B1A2-A8E8-4ADF-81F2-ABB26E8EE8D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212121"/>
          </a:solidFill>
        </a:fill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edium-italic.fntdata"/><Relationship Id="rId20" Type="http://schemas.openxmlformats.org/officeDocument/2006/relationships/slide" Target="slides/slide14.xml"/><Relationship Id="rId42" Type="http://schemas.openxmlformats.org/officeDocument/2006/relationships/font" Target="fonts/RobotoLight-regular.fntdata"/><Relationship Id="rId41" Type="http://schemas.openxmlformats.org/officeDocument/2006/relationships/font" Target="fonts/RobotoMedium-boldItalic.fntdata"/><Relationship Id="rId22" Type="http://schemas.openxmlformats.org/officeDocument/2006/relationships/slide" Target="slides/slide16.xml"/><Relationship Id="rId44" Type="http://schemas.openxmlformats.org/officeDocument/2006/relationships/font" Target="fonts/RobotoLight-italic.fntdata"/><Relationship Id="rId21" Type="http://schemas.openxmlformats.org/officeDocument/2006/relationships/slide" Target="slides/slide15.xml"/><Relationship Id="rId43" Type="http://schemas.openxmlformats.org/officeDocument/2006/relationships/font" Target="fonts/RobotoLight-bold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45" Type="http://schemas.openxmlformats.org/officeDocument/2006/relationships/font" Target="fonts/RobotoLigh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Roboto-bold.fntdata"/><Relationship Id="rId12" Type="http://schemas.openxmlformats.org/officeDocument/2006/relationships/slide" Target="slides/slide6.xml"/><Relationship Id="rId34" Type="http://schemas.openxmlformats.org/officeDocument/2006/relationships/font" Target="fonts/Roboto-regular.fntdata"/><Relationship Id="rId15" Type="http://schemas.openxmlformats.org/officeDocument/2006/relationships/slide" Target="slides/slide9.xml"/><Relationship Id="rId37" Type="http://schemas.openxmlformats.org/officeDocument/2006/relationships/font" Target="fonts/Roboto-boldItalic.fntdata"/><Relationship Id="rId14" Type="http://schemas.openxmlformats.org/officeDocument/2006/relationships/slide" Target="slides/slide8.xml"/><Relationship Id="rId36" Type="http://schemas.openxmlformats.org/officeDocument/2006/relationships/font" Target="fonts/Roboto-italic.fntdata"/><Relationship Id="rId17" Type="http://schemas.openxmlformats.org/officeDocument/2006/relationships/slide" Target="slides/slide11.xml"/><Relationship Id="rId39" Type="http://schemas.openxmlformats.org/officeDocument/2006/relationships/font" Target="fonts/RobotoMedium-bold.fntdata"/><Relationship Id="rId16" Type="http://schemas.openxmlformats.org/officeDocument/2006/relationships/slide" Target="slides/slide10.xml"/><Relationship Id="rId38" Type="http://schemas.openxmlformats.org/officeDocument/2006/relationships/font" Target="fonts/RobotoMedium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bd5bb89824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bd5bb89824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bd5bb89824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bd5bb8982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bd5bb89824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bd5bb89824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bd5bb89824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bd5bb89824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bd5bb89824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bd5bb89824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bd5bb89824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bd5bb89824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bd5bb89824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bd5bb89824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bd5bb89824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bd5bb89824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bd5bb89824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bd5bb89824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bd5bb89824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bd5bb89824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eb7abfd6d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1eb7abfd6d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bd5bb89824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bd5bb89824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bd5bb89824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bd5bb89824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bd5bb89824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bd5bb89824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bd5bb89824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bd5bb89824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bd5bb89824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bd5bb89824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bd5bb89824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bd5bb89824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bd5bb89824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bd5bb89824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bd5bb89824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bd5bb89824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ee493ccbd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" name="Google Shape;48;g1ee493ccbd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ec994c040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1ec994c040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bd5bb8982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bd5bb8982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bd5bb8982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bd5bb8982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bd5bb8982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bd5bb8982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bd5bb8982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bd5bb8982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bd5bb89824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bd5bb89824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sz="28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Char char="●"/>
              <a:defRPr sz="1800">
                <a:solidFill>
                  <a:srgbClr val="233F6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600">
                <a:solidFill>
                  <a:schemeClr val="dk2"/>
                </a:solidFill>
              </a:defRPr>
            </a:lvl1pPr>
            <a:lvl2pPr lvl="1" algn="r">
              <a:buNone/>
              <a:defRPr sz="1600">
                <a:solidFill>
                  <a:schemeClr val="dk2"/>
                </a:solidFill>
              </a:defRPr>
            </a:lvl2pPr>
            <a:lvl3pPr lvl="2" algn="r">
              <a:buNone/>
              <a:defRPr sz="1600">
                <a:solidFill>
                  <a:schemeClr val="dk2"/>
                </a:solidFill>
              </a:defRPr>
            </a:lvl3pPr>
            <a:lvl4pPr lvl="3" algn="r">
              <a:buNone/>
              <a:defRPr sz="1600">
                <a:solidFill>
                  <a:schemeClr val="dk2"/>
                </a:solidFill>
              </a:defRPr>
            </a:lvl4pPr>
            <a:lvl5pPr lvl="4" algn="r">
              <a:buNone/>
              <a:defRPr sz="1600">
                <a:solidFill>
                  <a:schemeClr val="dk2"/>
                </a:solidFill>
              </a:defRPr>
            </a:lvl5pPr>
            <a:lvl6pPr lvl="5" algn="r">
              <a:buNone/>
              <a:defRPr sz="1600">
                <a:solidFill>
                  <a:schemeClr val="dk2"/>
                </a:solidFill>
              </a:defRPr>
            </a:lvl6pPr>
            <a:lvl7pPr lvl="6" algn="r">
              <a:buNone/>
              <a:defRPr sz="1600">
                <a:solidFill>
                  <a:schemeClr val="dk2"/>
                </a:solidFill>
              </a:defRPr>
            </a:lvl7pPr>
            <a:lvl8pPr lvl="7" algn="r">
              <a:buNone/>
              <a:defRPr sz="1600">
                <a:solidFill>
                  <a:schemeClr val="dk2"/>
                </a:solidFill>
              </a:defRPr>
            </a:lvl8pPr>
            <a:lvl9pPr lvl="8" algn="r">
              <a:buNone/>
              <a:defRPr sz="16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à Internet das Coisas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Andouglas G Silva Júnior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Manoel do Bonfim Lins de Aquino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Segurança em Camadas</a:t>
            </a:r>
            <a:endParaRPr/>
          </a:p>
        </p:txBody>
      </p:sp>
      <p:sp>
        <p:nvSpPr>
          <p:cNvPr id="106" name="Google Shape;106;p1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7" name="Google Shape;107;p1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Camada de Percepção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Interceptação de Comunicação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Captura de Node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Ataque de Tempo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Tipo de ataque complexo que exige que os atacantes analisem o tempo que os dispositivos IoT levam para responder. 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/>
              <a:t>Se os dispositivos possuem baixo poder de computação e demoram muito para responder, </a:t>
            </a:r>
            <a:r>
              <a:rPr b="1" lang="pt-BR"/>
              <a:t>os hackers podem encontrar vulnerabilidades para explorar.</a:t>
            </a:r>
            <a:endParaRPr b="1"/>
          </a:p>
        </p:txBody>
      </p:sp>
      <p:sp>
        <p:nvSpPr>
          <p:cNvPr id="108" name="Google Shape;108;p1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Segurança em Camadas</a:t>
            </a:r>
            <a:endParaRPr/>
          </a:p>
        </p:txBody>
      </p:sp>
      <p:sp>
        <p:nvSpPr>
          <p:cNvPr id="114" name="Google Shape;114;p1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5" name="Google Shape;115;p18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Camada de Rede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U</a:t>
            </a:r>
            <a:r>
              <a:rPr lang="pt-BR"/>
              <a:t>ma das camadas mais importantes na arquitetura da IoT pois </a:t>
            </a:r>
            <a:r>
              <a:rPr b="1" lang="pt-BR"/>
              <a:t>conecta usuários com dispositivo.</a:t>
            </a:r>
            <a:r>
              <a:rPr lang="pt-BR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Muitos dos ataques estão relacionados aos ataques de hackers, em ações parecidas de como acontece na internet.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Eles se empenham em </a:t>
            </a:r>
            <a:r>
              <a:rPr b="1" lang="pt-BR"/>
              <a:t>obter acesso não autorizado a sistemas IoT e manipulá-los sem permissão.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Mais comuns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Ataque de Interceptação (Man-in-The-Middle - MiTM)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Ataque ao Armazenamento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Ataque por Exploração </a:t>
            </a:r>
            <a:endParaRPr b="1"/>
          </a:p>
        </p:txBody>
      </p:sp>
      <p:sp>
        <p:nvSpPr>
          <p:cNvPr id="116" name="Google Shape;116;p18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Segurança em Camadas</a:t>
            </a:r>
            <a:endParaRPr/>
          </a:p>
        </p:txBody>
      </p:sp>
      <p:sp>
        <p:nvSpPr>
          <p:cNvPr id="122" name="Google Shape;122;p1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3" name="Google Shape;123;p19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Camada de Rede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Ataque de Interceptação (Man-in-The-Middle - MiTM) 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Ataque grave à arquitetura de referência IoT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Permite que hackers manipulem dispositivos em tempo real.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Durante esse tipo de ataque, um hacker intercepta solicitações entre um remetente e um receptor e as altera.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Ataque ao Armazenamento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Ataque por Exploração </a:t>
            </a:r>
            <a:endParaRPr b="1"/>
          </a:p>
        </p:txBody>
      </p:sp>
      <p:sp>
        <p:nvSpPr>
          <p:cNvPr id="124" name="Google Shape;124;p19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Segurança em Camadas</a:t>
            </a:r>
            <a:endParaRPr/>
          </a:p>
        </p:txBody>
      </p:sp>
      <p:sp>
        <p:nvSpPr>
          <p:cNvPr id="130" name="Google Shape;130;p2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1" name="Google Shape;131;p20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Camada de Rede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Ataque de Interceptação (Man-in-The-Middle - MiTM)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Ataque ao Armazenamento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A maioria dos sistemas IoT armazena os dados coletados pelos sensores dos dispositivos.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Esses dados são armazenados em discos rígidos nos dispositivos ou na nuvem.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Hackers frequentemente atacam o armazenamento para baixar os dados coletados.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Ataque por Exploração </a:t>
            </a:r>
            <a:endParaRPr b="1"/>
          </a:p>
        </p:txBody>
      </p:sp>
      <p:sp>
        <p:nvSpPr>
          <p:cNvPr id="132" name="Google Shape;132;p20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Segurança em Camadas</a:t>
            </a:r>
            <a:endParaRPr/>
          </a:p>
        </p:txBody>
      </p:sp>
      <p:sp>
        <p:nvSpPr>
          <p:cNvPr id="138" name="Google Shape;138;p2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9" name="Google Shape;139;p21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Camada de Rede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Ataque de Interceptação (Man-in-The-Middle - MiTM)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Ataque ao Armazenamento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Ataque por Exploração 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Tipo de ataque que exige que golpistas analisem modelos específicos de comunicação IoT. 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/>
              <a:t>Após fazer isso, eles encontram brechas e as utilizam para acessar os sistemas IoT sem autorização.</a:t>
            </a:r>
            <a:endParaRPr/>
          </a:p>
        </p:txBody>
      </p:sp>
      <p:sp>
        <p:nvSpPr>
          <p:cNvPr id="140" name="Google Shape;140;p21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Segurança em Camadas</a:t>
            </a:r>
            <a:endParaRPr/>
          </a:p>
        </p:txBody>
      </p:sp>
      <p:sp>
        <p:nvSpPr>
          <p:cNvPr id="146" name="Google Shape;146;p2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7" name="Google Shape;147;p22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Camada de Suporte (Apoio)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Esta camada contribui substancialmente para aprimorar a segurança.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Contudo, ela não protege todas as camadas da arquitetura IoT contra todas as ameaças existentes.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As duas ameaças mais comuns são nesta camada são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Ataque de Negação de Serviço (DoS)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Ataque Interno </a:t>
            </a:r>
            <a:endParaRPr/>
          </a:p>
        </p:txBody>
      </p:sp>
      <p:sp>
        <p:nvSpPr>
          <p:cNvPr id="148" name="Google Shape;148;p22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Segurança em Camadas</a:t>
            </a:r>
            <a:endParaRPr/>
          </a:p>
        </p:txBody>
      </p:sp>
      <p:sp>
        <p:nvSpPr>
          <p:cNvPr id="154" name="Google Shape;154;p2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5" name="Google Shape;155;p23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Camada de Suporte (Apoio)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Ataque de Negação de Serviço (DoS) 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Esse ataque requer que um hacker envie um grande número de solicitações à camada de rede, de modo que ela não consiga processar todas ao mesmo tempo. 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/>
              <a:t>Nesse caso, um sistema sobrecarregado parará de funcionar.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Ataque Interno </a:t>
            </a:r>
            <a:endParaRPr/>
          </a:p>
        </p:txBody>
      </p:sp>
      <p:sp>
        <p:nvSpPr>
          <p:cNvPr id="156" name="Google Shape;156;p23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Segurança em Camadas</a:t>
            </a:r>
            <a:endParaRPr/>
          </a:p>
        </p:txBody>
      </p:sp>
      <p:sp>
        <p:nvSpPr>
          <p:cNvPr id="162" name="Google Shape;162;p2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63" name="Google Shape;163;p2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Camada de Suporte (Apoio)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Ataque de Negação de Serviço (DoS)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Ataque Interno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Para realizá-lo, um golpista precisa obter as credenciais de login de um usuário existente do sistema IoT. 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/>
              <a:t>Após isso, eles podem carregar um código malicioso no sistema para danificá-lo ou obter informações sensíveis.</a:t>
            </a:r>
            <a:endParaRPr/>
          </a:p>
        </p:txBody>
      </p:sp>
      <p:sp>
        <p:nvSpPr>
          <p:cNvPr id="164" name="Google Shape;164;p2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Segurança em Camadas</a:t>
            </a:r>
            <a:endParaRPr/>
          </a:p>
        </p:txBody>
      </p:sp>
      <p:sp>
        <p:nvSpPr>
          <p:cNvPr id="170" name="Google Shape;170;p2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1" name="Google Shape;171;p2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Camada de Aplicação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Essa camada apresenta diversas questões que precisam ser resolvidas, sendo as preocupações com segurança as mais importantes.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Existem muitas maneiras diferentes de atacar dispositivos nesta camada para obter acesso não autorizado.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As mais comuns incluem: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Scripting entre Sites (Cross-site scripting)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Ataque de Código Malicioso 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Segurança em Camadas</a:t>
            </a:r>
            <a:endParaRPr/>
          </a:p>
        </p:txBody>
      </p:sp>
      <p:sp>
        <p:nvSpPr>
          <p:cNvPr id="178" name="Google Shape;178;p2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9" name="Google Shape;179;p2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Camada de Aplicação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Scripting entre Sites (Cross-site scripting)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A maioria dos sites que facilitam a interação com dispositivos IoT é segura. 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/>
              <a:t>No entanto, alguns apresentam falhas que os hackers exploram. 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t-BR"/>
              <a:t>Para acessar dados sensíveis dos usuários ou obter controle sobre dispositivos IoT, eles inserem um código e o executam como se fossem administradores do site.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Ataque de Código Malicioso 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Na aula anterior…</a:t>
            </a:r>
            <a:endParaRPr/>
          </a:p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4" name="Google Shape;44;p9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finalizamos os protocolos usados para transferência de dados por meio da rede em uma solução IoT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HTTP/s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CoAP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AMQP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MQTT</a:t>
            </a:r>
            <a:endParaRPr/>
          </a:p>
        </p:txBody>
      </p:sp>
      <p:sp>
        <p:nvSpPr>
          <p:cNvPr id="45" name="Google Shape;45;p9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Segurança em Camadas</a:t>
            </a:r>
            <a:endParaRPr/>
          </a:p>
        </p:txBody>
      </p:sp>
      <p:sp>
        <p:nvSpPr>
          <p:cNvPr id="186" name="Google Shape;186;p2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87" name="Google Shape;187;p2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Camada de Aplicação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Scripting entre Sites (Cross-site scripting)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Ataque de Código Malicioso 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Todas as aplicações estão vulneráveis a ataques de códigos maliciosos.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Vírus de computador que se espalham pela Internet podem facilmente danificar dispositivos IoT específicos ou até mesmo destruir um modelo IoT complexo.</a:t>
            </a:r>
            <a:endParaRPr/>
          </a:p>
        </p:txBody>
      </p:sp>
      <p:sp>
        <p:nvSpPr>
          <p:cNvPr id="188" name="Google Shape;188;p2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8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Recomendações para Segurança em IoT</a:t>
            </a:r>
            <a:endParaRPr/>
          </a:p>
        </p:txBody>
      </p:sp>
      <p:sp>
        <p:nvSpPr>
          <p:cNvPr id="194" name="Google Shape;194;p2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95" name="Google Shape;195;p28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Implementar segurança em uma solução IoT (Internet das Coisas) é fundamental para proteger os dispositivos contra ataques e garantir a segurança dos dados.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Vamos ver algumas práticas recomendadas para implementar segurança em uma solução IoT.</a:t>
            </a:r>
            <a:endParaRPr/>
          </a:p>
        </p:txBody>
      </p:sp>
      <p:sp>
        <p:nvSpPr>
          <p:cNvPr id="196" name="Google Shape;196;p28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Recomendações</a:t>
            </a:r>
            <a:endParaRPr/>
          </a:p>
        </p:txBody>
      </p:sp>
      <p:sp>
        <p:nvSpPr>
          <p:cNvPr id="202" name="Google Shape;202;p2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3" name="Google Shape;203;p29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9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  <p:graphicFrame>
        <p:nvGraphicFramePr>
          <p:cNvPr id="205" name="Google Shape;205;p29"/>
          <p:cNvGraphicFramePr/>
          <p:nvPr/>
        </p:nvGraphicFramePr>
        <p:xfrm>
          <a:off x="893200" y="336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{5035B1A2-A8E8-4ADF-81F2-ABB26E8EE8D9}</a:tableStyleId>
              </a:tblPr>
              <a:tblGrid>
                <a:gridCol w="1710150"/>
                <a:gridCol w="1844625"/>
                <a:gridCol w="4016825"/>
              </a:tblGrid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solidFill>
                            <a:srgbClr val="FFFFFF"/>
                          </a:solidFill>
                        </a:rPr>
                        <a:t>Categoria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63500" marB="63500" marR="63500" marL="635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solidFill>
                            <a:srgbClr val="FFFFFF"/>
                          </a:solidFill>
                        </a:rPr>
                        <a:t>Medida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63500" marB="63500" marR="63500" marL="635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solidFill>
                            <a:srgbClr val="FFFFFF"/>
                          </a:solidFill>
                        </a:rPr>
                        <a:t>Descrição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63500" marB="63500" marR="63500" marL="635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060"/>
                    </a:solidFill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/>
                        <a:t>Autenticação e Autorização</a:t>
                      </a:r>
                      <a:endParaRPr b="1"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Autenticação Forte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Utilizar autenticação de dois fatores, certificados digitais e gestão eficaz de identidade e acesso para garantir acesso autorizado.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/>
                        <a:t>Comunicação</a:t>
                      </a:r>
                      <a:endParaRPr b="1"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Comunicação Segura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Criptografar comunicação usando protocolos seguros como TLS para proteger dados em trânsito.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04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/>
                        <a:t>Manutenção de Segurança</a:t>
                      </a:r>
                      <a:endParaRPr b="1"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Atualizações e Patches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Manter dispositivos e software atualizados com os últimos patches de segurança para corrigir vulnerabilidades.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9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/>
                        <a:t>Proteção de Dados</a:t>
                      </a:r>
                      <a:endParaRPr b="1"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Criptografia e Controle de Acesso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Implementar criptografia de dados em repouso e controles de acesso baseados em políticas para proteger dados sensíveis.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/>
                        <a:t>Isolamento de Rede</a:t>
                      </a:r>
                      <a:endParaRPr b="1"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VPNs e Firewalls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Usar VPNs e firewalls para isolar dispositivos IoT da rede corporativa, limitando a exposição a ataques.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/>
                        <a:t>Detecção e Resposta</a:t>
                      </a:r>
                      <a:endParaRPr b="1"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Sistema de Detecção de Intrusão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Utilizar sistemas de monitoramento de segurança para identificar e responder a atividades suspeitas.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/>
                        <a:t>Análise de Riscos</a:t>
                      </a:r>
                      <a:endParaRPr b="1"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Avaliações e Testes de Vulnerabilidade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Realizar testes de vulnerabilidade e avaliações de risco regularmente para identificar e mitigar vulnerabilidades.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/>
                        <a:t>Conscientização em Segurança</a:t>
                      </a:r>
                      <a:endParaRPr b="1"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Treinamento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Educar usuários e desenvolvedores sobre práticas de segurança, incluindo reconhecimento de phishing e importância de senhas fortes.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23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/>
                        <a:t>Design Seguro</a:t>
                      </a:r>
                      <a:endParaRPr b="1"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Segurança desde o Design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Incorporar considerações de segurança nas fases iniciais do desenvolvimento, minimizando dados coletados e projetando dispositivos para serem seguros.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0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Privacidade de Dados em IoT</a:t>
            </a:r>
            <a:endParaRPr/>
          </a:p>
        </p:txBody>
      </p:sp>
      <p:sp>
        <p:nvSpPr>
          <p:cNvPr id="211" name="Google Shape;211;p3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2" name="Google Shape;212;p30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R</a:t>
            </a:r>
            <a:r>
              <a:rPr lang="pt-BR"/>
              <a:t>efere-se à proteção de informações pessoais coletadas, processadas e armazenadas por dispositivos conectados e sistemas IoT.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Com o crescimento na utilização e difusão das soluções de IoT, uma vasta quantidade de dados é gerada continuamente por dispositivos inteligentes, sensores e outros elementos conectados à internet.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Esses dados podem incluir informações altamente pessoais e sensíveis, como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hábitos de consumo, padrões de comportamento, dados de saúde, localização geográfica, entre outros.</a:t>
            </a:r>
            <a:endParaRPr b="1"/>
          </a:p>
        </p:txBody>
      </p:sp>
      <p:sp>
        <p:nvSpPr>
          <p:cNvPr id="213" name="Google Shape;213;p30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1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Privacidade de Dados em IoT</a:t>
            </a:r>
            <a:endParaRPr/>
          </a:p>
        </p:txBody>
      </p:sp>
      <p:sp>
        <p:nvSpPr>
          <p:cNvPr id="219" name="Google Shape;219;p3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20" name="Google Shape;220;p31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P</a:t>
            </a:r>
            <a:r>
              <a:rPr lang="pt-BR"/>
              <a:t>ontos importantes que devem ser levados em consideração quando estamos analisando a privacidade dos dados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o </a:t>
            </a:r>
            <a:r>
              <a:rPr b="1" lang="pt-BR"/>
              <a:t>consentimento informativo</a:t>
            </a:r>
            <a:r>
              <a:rPr lang="pt-BR"/>
              <a:t>, que garante que os usuários estejam plenamente cientes de quais dados estão sendo coletados, como estão sendo usados e com quem estão sendo compartilhados;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 implementação de medidas de </a:t>
            </a:r>
            <a:r>
              <a:rPr b="1" lang="pt-BR"/>
              <a:t>segurança robustas</a:t>
            </a:r>
            <a:r>
              <a:rPr lang="pt-BR"/>
              <a:t> para proteger os dados contra acessos não autorizados, vazamentos ou outros tipos de ataques cibernéticos;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 </a:t>
            </a:r>
            <a:r>
              <a:rPr b="1" lang="pt-BR"/>
              <a:t>coleta apenas dos dados estritamente necessários</a:t>
            </a:r>
            <a:r>
              <a:rPr lang="pt-BR"/>
              <a:t> para o propósito específico pretendido, evitando a coleta excessiva de informações pessoais;</a:t>
            </a:r>
            <a:endParaRPr/>
          </a:p>
        </p:txBody>
      </p:sp>
      <p:sp>
        <p:nvSpPr>
          <p:cNvPr id="221" name="Google Shape;221;p31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Privacidade de Dados em IoT</a:t>
            </a:r>
            <a:endParaRPr/>
          </a:p>
        </p:txBody>
      </p:sp>
      <p:sp>
        <p:nvSpPr>
          <p:cNvPr id="227" name="Google Shape;227;p3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28" name="Google Shape;228;p32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Pontos importantes que devem ser levados em consideração quando estamos analisando a privacidade dos dados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 </a:t>
            </a:r>
            <a:r>
              <a:rPr b="1" lang="pt-BR"/>
              <a:t>transparência e responsabilidade</a:t>
            </a:r>
            <a:r>
              <a:rPr lang="pt-BR"/>
              <a:t>, estabelecendo responsabilidades claras para a gestão desses dados;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o </a:t>
            </a:r>
            <a:r>
              <a:rPr b="1" lang="pt-BR"/>
              <a:t>respeito ao direito dos indivíduos</a:t>
            </a:r>
            <a:r>
              <a:rPr lang="pt-BR"/>
              <a:t> de acessar, corrigir e até mesmo apagar seus dados pessoais dos sistemas quando solicitado; e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 </a:t>
            </a:r>
            <a:r>
              <a:rPr b="1" lang="pt-BR"/>
              <a:t>garantia</a:t>
            </a:r>
            <a:r>
              <a:rPr lang="pt-BR"/>
              <a:t> que os dados coletados não sejam utilizados para fins prejudiciais ou discriminatórios.</a:t>
            </a:r>
            <a:endParaRPr/>
          </a:p>
        </p:txBody>
      </p:sp>
      <p:sp>
        <p:nvSpPr>
          <p:cNvPr id="229" name="Google Shape;229;p32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Privacidade de Dados em IoT</a:t>
            </a:r>
            <a:endParaRPr/>
          </a:p>
        </p:txBody>
      </p:sp>
      <p:sp>
        <p:nvSpPr>
          <p:cNvPr id="235" name="Google Shape;235;p3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36" name="Google Shape;236;p33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Uma forma de garantir essa privacidade é </a:t>
            </a:r>
            <a:r>
              <a:rPr lang="pt-BR"/>
              <a:t>utilizá</a:t>
            </a:r>
            <a:r>
              <a:rPr lang="pt-BR"/>
              <a:t>-la como controle.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Nesta abordagem, se usa da capacidade de controlar o que acontece com os dados pessoais para evitar a utilização indevida por terceiros.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Para isso é necessário utilizar tecnologias para a especificação e aplicação de políticas de privacidades.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11 aspectos fundamentais da privacidade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Santos e Sales (2015), citando o trabalho de Wang e Kobsa (2008)</a:t>
            </a:r>
            <a:endParaRPr/>
          </a:p>
        </p:txBody>
      </p:sp>
      <p:sp>
        <p:nvSpPr>
          <p:cNvPr id="237" name="Google Shape;237;p33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Privacidade de Dados em IoT</a:t>
            </a:r>
            <a:endParaRPr/>
          </a:p>
        </p:txBody>
      </p:sp>
      <p:sp>
        <p:nvSpPr>
          <p:cNvPr id="243" name="Google Shape;243;p3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44" name="Google Shape;244;p3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  <p:graphicFrame>
        <p:nvGraphicFramePr>
          <p:cNvPr id="246" name="Google Shape;246;p34"/>
          <p:cNvGraphicFramePr/>
          <p:nvPr/>
        </p:nvGraphicFramePr>
        <p:xfrm>
          <a:off x="605138" y="514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{5035B1A2-A8E8-4ADF-81F2-ABB26E8EE8D9}</a:tableStyleId>
              </a:tblPr>
              <a:tblGrid>
                <a:gridCol w="1820525"/>
                <a:gridCol w="6186950"/>
              </a:tblGrid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solidFill>
                            <a:srgbClr val="FFFFFF"/>
                          </a:solidFill>
                        </a:rPr>
                        <a:t>Princípio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63500" marB="63500" marR="63500" marL="635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>
                          <a:solidFill>
                            <a:srgbClr val="FFFFFF"/>
                          </a:solidFill>
                        </a:rPr>
                        <a:t>Descrição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63500" marB="63500" marR="63500" marL="63500" anchor="b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2060"/>
                    </a:solidFill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/>
                        <a:t>Consciência de Utilização</a:t>
                      </a:r>
                      <a:endParaRPr b="1"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Baseada em declarações claras e bem detalhadas das políticas de privacidade.</a:t>
                      </a:r>
                      <a:endParaRPr sz="8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/>
                        <a:t>Minimização dos Dados</a:t>
                      </a:r>
                      <a:endParaRPr b="1"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Busca avaliar a necessidade, eficácia e proporcionalidade de novas tecnologias antes de sua implantação, dando preferência a soluções menos invasivas.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04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/>
                        <a:t>Especificação de Objetivos</a:t>
                      </a:r>
                      <a:endParaRPr b="1"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Observa a finalidade para qual os dados estão sendo coletados.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9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/>
                        <a:t>Limitação de Coleta</a:t>
                      </a:r>
                      <a:endParaRPr b="1"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Objetiva definir os limites para a coleta de dados a ser realizada.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/>
                        <a:t>Limitação de Uso</a:t>
                      </a:r>
                      <a:endParaRPr b="1"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Defini-se a fim de evitar que dados sejam usados ou divulgados para fins que não tenham sido especificados no momento da coleta.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5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/>
                        <a:t>Proteção de Transferência</a:t>
                      </a:r>
                      <a:endParaRPr b="1"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Deve ser definida para evitar que dados sejam transferidos caso a garantia de proteção adequada não possa ser mantida.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/>
                        <a:t>Capacidade de Escolha e Consentimento</a:t>
                      </a:r>
                      <a:endParaRPr b="1"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Baseia-se no princípio de que os indivíduos devem possuir a capacidade de decidir sobre a coleta, uso e divulgação de seus dados.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000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/>
                        <a:t>Acesso</a:t>
                      </a:r>
                      <a:endParaRPr b="1"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Garante que as pessoas podem verificar seus dados armazenados.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23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/>
                        <a:t>Integridade</a:t>
                      </a:r>
                      <a:endParaRPr b="1"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Princípio base para garantir que os dados recolhidos serão destinados para a finalidade a que se destinam.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23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/>
                        <a:t>Segurança</a:t>
                      </a:r>
                      <a:endParaRPr b="1"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Garantia de que os dados estão fora de risco de perda, acesso não autorizado, uso indevido, modificação ou divulgação não autorizada.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123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000"/>
                        <a:t>Aplicação</a:t>
                      </a:r>
                      <a:endParaRPr b="1"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00"/>
                        <a:t>Preocupa-se diretamente com a existência de mecanismos que façam cumprir princípios de privacidade.</a:t>
                      </a:r>
                      <a:endParaRPr sz="1000"/>
                    </a:p>
                  </a:txBody>
                  <a:tcPr marT="63500" marB="63500" marR="63500" marL="63500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type="title"/>
          </p:nvPr>
        </p:nvSpPr>
        <p:spPr>
          <a:xfrm>
            <a:off x="767800" y="2150850"/>
            <a:ext cx="8376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Soluções IoT tem um grande potencial de </a:t>
            </a:r>
            <a:r>
              <a:rPr lang="pt-BR"/>
              <a:t>oportunidades econômicas e inovações em diferentes áreas.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Segurança cibernética, privacidade e conformidade.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Segurança tradicional cibernética 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Concentra-se predominantemente no software.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b="1" lang="pt-BR"/>
              <a:t>Em IoT</a:t>
            </a:r>
            <a:r>
              <a:rPr lang="pt-BR"/>
              <a:t>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Acrescenta complexidade ao abranger a convergência do mundo cibernético e físico.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A conectividade de dispositivos torna-se crucial, destacando a importância de </a:t>
            </a:r>
            <a:r>
              <a:rPr b="1" lang="pt-BR"/>
              <a:t>padrões de segurança para prevenir violações, desastres e ameaças.</a:t>
            </a:r>
            <a:endParaRPr b="1"/>
          </a:p>
        </p:txBody>
      </p:sp>
      <p:sp>
        <p:nvSpPr>
          <p:cNvPr id="59" name="Google Shape;59;p11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Riscos e Ataques em IoT</a:t>
            </a:r>
            <a:endParaRPr/>
          </a:p>
        </p:txBody>
      </p:sp>
      <p:sp>
        <p:nvSpPr>
          <p:cNvPr id="65" name="Google Shape;65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6" name="Google Shape;66;p12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D</a:t>
            </a:r>
            <a:r>
              <a:rPr lang="pt-BR"/>
              <a:t>ispositivos de IoT estão suscetíveis a serem sequestrados, resultando em espionagem, interrupção de serviços e até mesmo crimes cibernéticos.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Estes ataques podem comprometer não apenas a segurança digital, mas também a infraestrutura física, causando danos operacionais e físicos.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Os ataques à IoT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Abrangem a falsificação, adulteração, divulgação de informações confidenciais, negação de serviço e elevação de privilégios.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Podem afetar tanto os processos da aplicação, bem como a comunicação e/ou armazenamento.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Exemplos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A manipulação de dispositivos,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Interceptação de dados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Ataques físicos direcionados.</a:t>
            </a:r>
            <a:endParaRPr/>
          </a:p>
        </p:txBody>
      </p:sp>
      <p:sp>
        <p:nvSpPr>
          <p:cNvPr id="67" name="Google Shape;67;p12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Segurança em Camadas</a:t>
            </a:r>
            <a:endParaRPr/>
          </a:p>
        </p:txBody>
      </p:sp>
      <p:sp>
        <p:nvSpPr>
          <p:cNvPr id="73" name="Google Shape;73;p1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>
            <a:off x="822175" y="1152475"/>
            <a:ext cx="4053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V</a:t>
            </a:r>
            <a:r>
              <a:rPr lang="pt-BR"/>
              <a:t>amos analisar cada camada separadamente</a:t>
            </a:r>
            <a:endParaRPr/>
          </a:p>
        </p:txBody>
      </p:sp>
      <p:sp>
        <p:nvSpPr>
          <p:cNvPr id="75" name="Google Shape;75;p13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  <p:pic>
        <p:nvPicPr>
          <p:cNvPr id="76" name="Google Shape;7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5092" y="958875"/>
            <a:ext cx="3506207" cy="353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Segurança em Camadas</a:t>
            </a:r>
            <a:endParaRPr/>
          </a:p>
        </p:txBody>
      </p:sp>
      <p:sp>
        <p:nvSpPr>
          <p:cNvPr id="82" name="Google Shape;82;p1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3" name="Google Shape;83;p1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Camada de Percepção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</a:t>
            </a:r>
            <a:r>
              <a:rPr lang="pt-BR"/>
              <a:t>nvolve dispositivos que coletam informações e recebem comandos dos usuários.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Representa uma das camadas </a:t>
            </a:r>
            <a:r>
              <a:rPr b="1" lang="pt-BR"/>
              <a:t>mais sensíveis</a:t>
            </a:r>
            <a:r>
              <a:rPr lang="pt-BR"/>
              <a:t> na arquitetura da Internet das Coisas (IoT).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Golpistas realizam uma </a:t>
            </a:r>
            <a:r>
              <a:rPr b="1" lang="pt-BR"/>
              <a:t>série de ataques distintos visando obter controle sobre esses dispositivos e acessar os dados coletados por eles. </a:t>
            </a:r>
            <a:endParaRPr b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Mais comuns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Interceptação de Comunicação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Captura de Node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Ataque de Tempo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Segurança em Camadas</a:t>
            </a:r>
            <a:endParaRPr/>
          </a:p>
        </p:txBody>
      </p:sp>
      <p:sp>
        <p:nvSpPr>
          <p:cNvPr id="90" name="Google Shape;90;p1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1" name="Google Shape;91;p1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Camada de Percepção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Interceptação de Comunicação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Muitos dispositivos IoT facilitam a comunicação entre pessoas. Exemplo: Câmeras de campainha sem fio e alto-falantes inteligentes.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Se um dispositivo for vulnerável, há uma grande probabilidade de um hacker atacá-lo para acessar conversas pessoais das pessoas.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Captura de Node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Ataque de Tempo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Segurança em Camadas</a:t>
            </a:r>
            <a:endParaRPr/>
          </a:p>
        </p:txBody>
      </p:sp>
      <p:sp>
        <p:nvSpPr>
          <p:cNvPr id="98" name="Google Shape;98;p1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9" name="Google Shape;99;p1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Camada de Percepção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Interceptação de Comunicação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pt-BR"/>
              <a:t>Captura de Node</a:t>
            </a:r>
            <a:endParaRPr b="1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Objetiva roubar os dados armazenados em dispositivos IoT.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pt-BR"/>
              <a:t>Os atacantes obtêm acesso a um nó crucial que facilita o acesso à memória do dispositivo.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Ataque de Tempo</a:t>
            </a:r>
            <a:endParaRPr b="1"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Segurança e Privacidade em IoT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